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ICP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Search Animation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http://en.wikipedia.org/wiki/Kd-tree</a:t>
            </a:r>
            <a:endParaRPr lang="en-US" dirty="0"/>
          </a:p>
        </p:txBody>
      </p:sp>
      <p:pic>
        <p:nvPicPr>
          <p:cNvPr id="10" name="Picture 9" descr="KDTree-animati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17669"/>
            <a:ext cx="9144000" cy="342266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Problems with Local Minima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ICP is guaranteed to converge to a minimum in the mean-squared error</a:t>
            </a:r>
          </a:p>
          <a:p>
            <a:pPr lvl="1"/>
            <a:r>
              <a:rPr lang="en-CA" dirty="0" smtClean="0"/>
              <a:t>there may be many local minima</a:t>
            </a:r>
          </a:p>
          <a:p>
            <a:pPr lvl="1"/>
            <a:r>
              <a:rPr lang="en-CA" dirty="0" smtClean="0"/>
              <a:t>the global minimum may not be the true registration</a:t>
            </a:r>
            <a:endParaRPr lang="en-US" dirty="0"/>
          </a:p>
        </p:txBody>
      </p:sp>
      <p:pic>
        <p:nvPicPr>
          <p:cNvPr id="7" name="Picture 6" descr="hto-mont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76600"/>
            <a:ext cx="91440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ICP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Find an initial guess for the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translation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Apply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obtain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For k = 1, 2, ....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Find the points on the surface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closest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k-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Use Horn's method to match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dirty="0" smtClean="0"/>
              <a:t>; this yields the new estimate for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Apply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obtain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Compute the mean squared error 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Until                    for some threshold value </a:t>
            </a:r>
            <a:endParaRPr lang="en-US" dirty="0"/>
          </a:p>
        </p:txBody>
      </p:sp>
      <p:graphicFrame>
        <p:nvGraphicFramePr>
          <p:cNvPr id="157698" name="Object 2"/>
          <p:cNvGraphicFramePr>
            <a:graphicFrameLocks noChangeAspect="1"/>
          </p:cNvGraphicFramePr>
          <p:nvPr/>
        </p:nvGraphicFramePr>
        <p:xfrm>
          <a:off x="3390900" y="4260850"/>
          <a:ext cx="2362200" cy="996950"/>
        </p:xfrm>
        <a:graphic>
          <a:graphicData uri="http://schemas.openxmlformats.org/presentationml/2006/ole">
            <p:oleObj spid="_x0000_s157698" name="Equation" r:id="rId3" imgW="1180800" imgH="431640" progId="Equation.3">
              <p:embed/>
            </p:oleObj>
          </a:graphicData>
        </a:graphic>
      </p:graphicFrame>
      <p:graphicFrame>
        <p:nvGraphicFramePr>
          <p:cNvPr id="157699" name="Object 2"/>
          <p:cNvGraphicFramePr>
            <a:graphicFrameLocks noChangeAspect="1"/>
          </p:cNvGraphicFramePr>
          <p:nvPr/>
        </p:nvGraphicFramePr>
        <p:xfrm>
          <a:off x="1574800" y="5334000"/>
          <a:ext cx="1549400" cy="527050"/>
        </p:xfrm>
        <a:graphic>
          <a:graphicData uri="http://schemas.openxmlformats.org/presentationml/2006/ole">
            <p:oleObj spid="_x0000_s157699" name="Equation" r:id="rId4" imgW="774360" imgH="228600" progId="Equation.3">
              <p:embed/>
            </p:oleObj>
          </a:graphicData>
        </a:graphic>
      </p:graphicFrame>
      <p:graphicFrame>
        <p:nvGraphicFramePr>
          <p:cNvPr id="157700" name="Object 2"/>
          <p:cNvGraphicFramePr>
            <a:graphicFrameLocks noChangeAspect="1"/>
          </p:cNvGraphicFramePr>
          <p:nvPr/>
        </p:nvGraphicFramePr>
        <p:xfrm>
          <a:off x="6705600" y="5435600"/>
          <a:ext cx="254000" cy="322263"/>
        </p:xfrm>
        <a:graphic>
          <a:graphicData uri="http://schemas.openxmlformats.org/presentationml/2006/ole">
            <p:oleObj spid="_x0000_s157700" name="Equation" r:id="rId5" imgW="126720" imgH="1396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Computational Complexity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for each iteration of ICP</a:t>
            </a:r>
          </a:p>
          <a:p>
            <a:pPr lvl="1"/>
            <a:r>
              <a:rPr lang="en-CA" dirty="0" smtClean="0"/>
              <a:t>compute set of closest points			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compute registration using Horn's method	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apply registration					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overall 						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Accelerating Closest Point 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common method for accelerating closest point search is to use a </a:t>
            </a:r>
            <a:r>
              <a:rPr lang="en-CA" dirty="0" err="1" smtClean="0"/>
              <a:t>kd</a:t>
            </a:r>
            <a:r>
              <a:rPr lang="en-CA" dirty="0" smtClean="0"/>
              <a:t>-tree</a:t>
            </a:r>
          </a:p>
          <a:p>
            <a:pPr lvl="1"/>
            <a:r>
              <a:rPr lang="en-CA" dirty="0" smtClean="0"/>
              <a:t>k is the dimension of the data</a:t>
            </a:r>
          </a:p>
          <a:p>
            <a:pPr lvl="1"/>
            <a:r>
              <a:rPr lang="en-CA" dirty="0" smtClean="0"/>
              <a:t>Jon Bentley. Communications of the ACM, 18(9), 1975.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supports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(log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nearest </a:t>
            </a:r>
            <a:r>
              <a:rPr lang="en-CA" dirty="0" err="1" smtClean="0"/>
              <a:t>neighbor</a:t>
            </a:r>
            <a:r>
              <a:rPr lang="en-CA" dirty="0" smtClean="0"/>
              <a:t> queries if data is uniformly distributed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kd</a:t>
            </a:r>
            <a:r>
              <a:rPr lang="en-CA" dirty="0" smtClean="0"/>
              <a:t>-tree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binary tree where every non-leaf node can be thought of as being on an axis aligned </a:t>
            </a:r>
            <a:r>
              <a:rPr lang="en-CA" dirty="0" err="1" smtClean="0"/>
              <a:t>hyperplane</a:t>
            </a:r>
            <a:r>
              <a:rPr lang="en-CA" dirty="0" smtClean="0"/>
              <a:t> that splits the </a:t>
            </a:r>
            <a:r>
              <a:rPr lang="en-CA" dirty="0" err="1" smtClean="0"/>
              <a:t>hypervolume</a:t>
            </a:r>
            <a:r>
              <a:rPr lang="en-CA" dirty="0" smtClean="0"/>
              <a:t> of space into two parts (called subspaces or cells)</a:t>
            </a:r>
          </a:p>
          <a:p>
            <a:pPr lvl="1"/>
            <a:r>
              <a:rPr lang="en-CA" dirty="0" smtClean="0"/>
              <a:t>points on the "left" side of the </a:t>
            </a:r>
            <a:r>
              <a:rPr lang="en-CA" dirty="0" err="1" smtClean="0"/>
              <a:t>hyperplane</a:t>
            </a:r>
            <a:r>
              <a:rPr lang="en-CA" dirty="0" smtClean="0"/>
              <a:t> are held in the left </a:t>
            </a:r>
            <a:r>
              <a:rPr lang="en-CA" dirty="0" err="1" smtClean="0"/>
              <a:t>subtree</a:t>
            </a:r>
            <a:r>
              <a:rPr lang="en-CA" dirty="0" smtClean="0"/>
              <a:t> of the node, and points on the "right" side of the </a:t>
            </a:r>
            <a:r>
              <a:rPr lang="en-CA" dirty="0" err="1" smtClean="0"/>
              <a:t>hyperplane</a:t>
            </a:r>
            <a:r>
              <a:rPr lang="en-CA" dirty="0" smtClean="0"/>
              <a:t> are held in the right </a:t>
            </a:r>
            <a:r>
              <a:rPr lang="en-CA" dirty="0" err="1" smtClean="0"/>
              <a:t>subtree</a:t>
            </a:r>
            <a:r>
              <a:rPr lang="en-CA" dirty="0" smtClean="0"/>
              <a:t> of the node</a:t>
            </a:r>
          </a:p>
          <a:p>
            <a:r>
              <a:rPr lang="en-CA" dirty="0" smtClean="0"/>
              <a:t>requires a splitting rule to determine where to put the </a:t>
            </a:r>
            <a:r>
              <a:rPr lang="en-CA" dirty="0" err="1" smtClean="0"/>
              <a:t>hyperplane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6" descr="500px-Kdtree_2d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62037"/>
            <a:ext cx="4762500" cy="4733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kd</a:t>
            </a:r>
            <a:r>
              <a:rPr lang="en-CA" dirty="0" smtClean="0"/>
              <a:t>-tree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http://en.wikipedia.org/wiki/Kd-tree</a:t>
            </a:r>
            <a:endParaRPr lang="en-US" dirty="0"/>
          </a:p>
        </p:txBody>
      </p:sp>
      <p:pic>
        <p:nvPicPr>
          <p:cNvPr id="11" name="Content Placeholder 6" descr="500px-Tree_0001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2427351"/>
            <a:ext cx="4191000" cy="200329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Splitting Rules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standard split</a:t>
            </a:r>
          </a:p>
          <a:p>
            <a:pPr lvl="1"/>
            <a:r>
              <a:rPr lang="en-CA" dirty="0" smtClean="0"/>
              <a:t>splitting dimension is chosen to be the one for which the data points have the maximum spread</a:t>
            </a:r>
          </a:p>
          <a:p>
            <a:pPr lvl="1"/>
            <a:r>
              <a:rPr lang="en-CA" dirty="0" smtClean="0"/>
              <a:t>splitting value is the coordinate median</a:t>
            </a:r>
          </a:p>
          <a:p>
            <a:r>
              <a:rPr lang="en-CA" dirty="0" smtClean="0"/>
              <a:t>midpoint split</a:t>
            </a:r>
          </a:p>
          <a:p>
            <a:pPr lvl="1"/>
            <a:r>
              <a:rPr lang="en-CA" dirty="0" smtClean="0"/>
              <a:t>splitting </a:t>
            </a:r>
            <a:r>
              <a:rPr lang="en-CA" dirty="0" err="1" smtClean="0"/>
              <a:t>hyperplane</a:t>
            </a:r>
            <a:r>
              <a:rPr lang="en-CA" dirty="0" smtClean="0"/>
              <a:t> passes through the center of the cell and bisecting the longest side of the cell</a:t>
            </a:r>
          </a:p>
          <a:p>
            <a:r>
              <a:rPr lang="en-CA" dirty="0" smtClean="0"/>
              <a:t>sliding midpoint split</a:t>
            </a:r>
          </a:p>
          <a:p>
            <a:pPr lvl="1"/>
            <a:r>
              <a:rPr lang="en-CA" dirty="0" smtClean="0"/>
              <a:t>midpoint split attempted first; if there are no points on one side of the </a:t>
            </a:r>
            <a:r>
              <a:rPr lang="en-CA" dirty="0" err="1" smtClean="0"/>
              <a:t>hyperplane</a:t>
            </a:r>
            <a:r>
              <a:rPr lang="en-CA" dirty="0" smtClean="0"/>
              <a:t> then the </a:t>
            </a:r>
            <a:r>
              <a:rPr lang="en-CA" dirty="0" err="1" smtClean="0"/>
              <a:t>hyperplane</a:t>
            </a:r>
            <a:r>
              <a:rPr lang="en-CA" dirty="0" smtClean="0"/>
              <a:t> slides towards the data points until it reaches a data point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Splitting Rules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2400" dirty="0" smtClean="0"/>
              <a:t>S. </a:t>
            </a:r>
            <a:r>
              <a:rPr lang="en-CA" sz="2400" dirty="0" err="1" smtClean="0"/>
              <a:t>Maneewongvatana</a:t>
            </a:r>
            <a:r>
              <a:rPr lang="en-CA" sz="2400" dirty="0" smtClean="0"/>
              <a:t> and D. M. Mount</a:t>
            </a:r>
            <a:r>
              <a:rPr lang="en-CA" sz="2400" dirty="0" smtClean="0"/>
              <a:t>,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4th Annual CGC Workshop on </a:t>
            </a:r>
            <a:r>
              <a:rPr lang="en-CA" sz="2400" dirty="0" err="1" smtClean="0"/>
              <a:t>Comptutational</a:t>
            </a:r>
            <a:r>
              <a:rPr lang="en-CA" sz="2400" dirty="0" smtClean="0"/>
              <a:t> Geometry, 1999. </a:t>
            </a:r>
            <a:endParaRPr lang="en-US" sz="2400" dirty="0"/>
          </a:p>
        </p:txBody>
      </p:sp>
      <p:pic>
        <p:nvPicPr>
          <p:cNvPr id="10" name="Content Placeholder 6" descr="kdtree-splitrul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913449"/>
            <a:ext cx="8839200" cy="333590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Nearest </a:t>
            </a:r>
            <a:r>
              <a:rPr lang="en-CA" dirty="0" err="1" smtClean="0"/>
              <a:t>Neighbor</a:t>
            </a:r>
            <a:r>
              <a:rPr lang="en-CA" dirty="0" smtClean="0"/>
              <a:t> 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start at root node and descend recursively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when a leaf node is reached, save the node as the current best nearest </a:t>
            </a:r>
            <a:r>
              <a:rPr lang="en-CA" dirty="0" err="1" smtClean="0"/>
              <a:t>neighbor</a:t>
            </a:r>
            <a:r>
              <a:rPr lang="en-CA" dirty="0" smtClean="0"/>
              <a:t> (with distance r)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unwind the recursion, performing the following steps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if the current node is closer than the current best then it becomes the current best (update r)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check if points on the other side of the </a:t>
            </a:r>
            <a:r>
              <a:rPr lang="en-CA" dirty="0" err="1" smtClean="0"/>
              <a:t>hyperplane</a:t>
            </a:r>
            <a:r>
              <a:rPr lang="en-CA" dirty="0" smtClean="0"/>
              <a:t> might be closer than the current best</a:t>
            </a:r>
          </a:p>
          <a:p>
            <a:pPr marL="1062990" lvl="2" indent="-514350">
              <a:buFont typeface="+mj-lt"/>
              <a:buAutoNum type="arabicPeriod"/>
            </a:pPr>
            <a:r>
              <a:rPr lang="en-CA" dirty="0" smtClean="0"/>
              <a:t>if the </a:t>
            </a:r>
            <a:r>
              <a:rPr lang="en-CA" dirty="0" err="1" smtClean="0"/>
              <a:t>hypersphere</a:t>
            </a:r>
            <a:r>
              <a:rPr lang="en-CA" dirty="0" smtClean="0"/>
              <a:t> of radius r intersects the </a:t>
            </a:r>
            <a:r>
              <a:rPr lang="en-CA" dirty="0" err="1" smtClean="0"/>
              <a:t>hyperplane</a:t>
            </a:r>
            <a:r>
              <a:rPr lang="en-CA" dirty="0" smtClean="0"/>
              <a:t> then the other branch of the tree must be searched</a:t>
            </a:r>
          </a:p>
          <a:p>
            <a:pPr marL="1062990" lvl="2" indent="-514350">
              <a:buFont typeface="+mj-lt"/>
              <a:buAutoNum type="arabicPeriod"/>
            </a:pPr>
            <a:r>
              <a:rPr lang="en-CA" dirty="0" smtClean="0"/>
              <a:t>if there is no intersection then continue up the tree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2346</TotalTime>
  <Words>501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Origin</vt:lpstr>
      <vt:lpstr>Equation</vt:lpstr>
      <vt:lpstr>Day 08</vt:lpstr>
      <vt:lpstr>ICP Algorithm</vt:lpstr>
      <vt:lpstr>Computational Complexity</vt:lpstr>
      <vt:lpstr>Accelerating Closest Point Search</vt:lpstr>
      <vt:lpstr>kd-tree</vt:lpstr>
      <vt:lpstr>kd-tree Example</vt:lpstr>
      <vt:lpstr>Splitting Rules</vt:lpstr>
      <vt:lpstr>Splitting Rules</vt:lpstr>
      <vt:lpstr>Nearest Neighbor Search</vt:lpstr>
      <vt:lpstr>Search Animation</vt:lpstr>
      <vt:lpstr>Problems with Local Minima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28</cp:revision>
  <dcterms:created xsi:type="dcterms:W3CDTF">2011-01-07T01:27:12Z</dcterms:created>
  <dcterms:modified xsi:type="dcterms:W3CDTF">2011-01-30T23:50:10Z</dcterms:modified>
</cp:coreProperties>
</file>